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8" r:id="rId4"/>
    <p:sldMasterId id="2147485212" r:id="rId5"/>
  </p:sldMasterIdLst>
  <p:notesMasterIdLst>
    <p:notesMasterId r:id="rId18"/>
  </p:notesMasterIdLst>
  <p:handoutMasterIdLst>
    <p:handoutMasterId r:id="rId19"/>
  </p:handoutMasterIdLst>
  <p:sldIdLst>
    <p:sldId id="2145708247" r:id="rId6"/>
    <p:sldId id="257" r:id="rId7"/>
    <p:sldId id="2145708249" r:id="rId8"/>
    <p:sldId id="2145708254" r:id="rId9"/>
    <p:sldId id="2145708258" r:id="rId10"/>
    <p:sldId id="2145708259" r:id="rId11"/>
    <p:sldId id="2145708260" r:id="rId12"/>
    <p:sldId id="2145708262" r:id="rId13"/>
    <p:sldId id="2145708250" r:id="rId14"/>
    <p:sldId id="2145708264" r:id="rId15"/>
    <p:sldId id="2145708265" r:id="rId16"/>
    <p:sldId id="256" r:id="rId17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AEFCB0-25ED-3CB1-3715-BEF35762E0B2}" name="Muir Anet" initials="MA" userId="S::DEP@dws.gov.za::c0c6d73f-7e02-46cd-94fb-9b9dea4efc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0"/>
    <a:srgbClr val="E32F40"/>
    <a:srgbClr val="EE2C12"/>
    <a:srgbClr val="38A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49F2F-FCE9-49DE-8BAF-9B83C08A65AA}" v="29" dt="2026-04-07T07:22:29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ir Anet (DHQ)" userId="c0c6d73f-7e02-46cd-94fb-9b9dea4efcc5" providerId="ADAL" clId="{84E6FE51-A73E-4D2F-9B8B-6939EA140B38}"/>
    <pc:docChg chg="modSld">
      <pc:chgData name="Muir Anet (DHQ)" userId="c0c6d73f-7e02-46cd-94fb-9b9dea4efcc5" providerId="ADAL" clId="{84E6FE51-A73E-4D2F-9B8B-6939EA140B38}" dt="2026-04-07T08:39:18.668" v="27" actId="1076"/>
      <pc:docMkLst>
        <pc:docMk/>
      </pc:docMkLst>
      <pc:sldChg chg="modSp mod">
        <pc:chgData name="Muir Anet (DHQ)" userId="c0c6d73f-7e02-46cd-94fb-9b9dea4efcc5" providerId="ADAL" clId="{84E6FE51-A73E-4D2F-9B8B-6939EA140B38}" dt="2026-04-07T08:36:43.499" v="25" actId="20577"/>
        <pc:sldMkLst>
          <pc:docMk/>
          <pc:sldMk cId="2741882183" sldId="2145708247"/>
        </pc:sldMkLst>
        <pc:spChg chg="mod">
          <ac:chgData name="Muir Anet (DHQ)" userId="c0c6d73f-7e02-46cd-94fb-9b9dea4efcc5" providerId="ADAL" clId="{84E6FE51-A73E-4D2F-9B8B-6939EA140B38}" dt="2026-04-07T08:36:43.499" v="25" actId="20577"/>
          <ac:spMkLst>
            <pc:docMk/>
            <pc:sldMk cId="2741882183" sldId="2145708247"/>
            <ac:spMk id="4" creationId="{00000000-0000-0000-0000-000000000000}"/>
          </ac:spMkLst>
        </pc:spChg>
      </pc:sldChg>
      <pc:sldChg chg="modSp mod">
        <pc:chgData name="Muir Anet (DHQ)" userId="c0c6d73f-7e02-46cd-94fb-9b9dea4efcc5" providerId="ADAL" clId="{84E6FE51-A73E-4D2F-9B8B-6939EA140B38}" dt="2026-04-07T08:39:18.668" v="27" actId="1076"/>
        <pc:sldMkLst>
          <pc:docMk/>
          <pc:sldMk cId="2946151121" sldId="2145708258"/>
        </pc:sldMkLst>
        <pc:spChg chg="mod">
          <ac:chgData name="Muir Anet (DHQ)" userId="c0c6d73f-7e02-46cd-94fb-9b9dea4efcc5" providerId="ADAL" clId="{84E6FE51-A73E-4D2F-9B8B-6939EA140B38}" dt="2026-04-07T08:39:18.668" v="27" actId="1076"/>
          <ac:spMkLst>
            <pc:docMk/>
            <pc:sldMk cId="2946151121" sldId="2145708258"/>
            <ac:spMk id="10" creationId="{5DCBBF7C-9D75-A616-9EFE-9A37FA6FAEAF}"/>
          </ac:spMkLst>
        </pc:spChg>
      </pc:sldChg>
    </pc:docChg>
  </pc:docChgLst>
  <pc:docChgLst>
    <pc:chgData name="Kritzinger Ida" userId="145aab12-81eb-4154-9dfc-d4ef5af46f49" providerId="ADAL" clId="{334D1193-3DD5-4A75-B724-4E0A0FC80326}"/>
    <pc:docChg chg="custSel modSld">
      <pc:chgData name="Kritzinger Ida" userId="145aab12-81eb-4154-9dfc-d4ef5af46f49" providerId="ADAL" clId="{334D1193-3DD5-4A75-B724-4E0A0FC80326}" dt="2026-04-07T07:22:58.786" v="231" actId="313"/>
      <pc:docMkLst>
        <pc:docMk/>
      </pc:docMkLst>
      <pc:sldChg chg="modSp mod">
        <pc:chgData name="Kritzinger Ida" userId="145aab12-81eb-4154-9dfc-d4ef5af46f49" providerId="ADAL" clId="{334D1193-3DD5-4A75-B724-4E0A0FC80326}" dt="2026-04-07T07:20:30.267" v="204" actId="6549"/>
        <pc:sldMkLst>
          <pc:docMk/>
          <pc:sldMk cId="393523443" sldId="2145708250"/>
        </pc:sldMkLst>
        <pc:spChg chg="mod">
          <ac:chgData name="Kritzinger Ida" userId="145aab12-81eb-4154-9dfc-d4ef5af46f49" providerId="ADAL" clId="{334D1193-3DD5-4A75-B724-4E0A0FC80326}" dt="2026-04-07T07:20:30.267" v="204" actId="6549"/>
          <ac:spMkLst>
            <pc:docMk/>
            <pc:sldMk cId="393523443" sldId="2145708250"/>
            <ac:spMk id="10" creationId="{6DC0205C-45F6-6F40-DB6D-AFF28A1199CB}"/>
          </ac:spMkLst>
        </pc:spChg>
        <pc:graphicFrameChg chg="mod">
          <ac:chgData name="Kritzinger Ida" userId="145aab12-81eb-4154-9dfc-d4ef5af46f49" providerId="ADAL" clId="{334D1193-3DD5-4A75-B724-4E0A0FC80326}" dt="2026-04-07T07:19:39.728" v="197" actId="14100"/>
          <ac:graphicFrameMkLst>
            <pc:docMk/>
            <pc:sldMk cId="393523443" sldId="2145708250"/>
            <ac:graphicFrameMk id="2" creationId="{5AD3118B-8F9B-9958-6C00-C7D25C0FAC94}"/>
          </ac:graphicFrameMkLst>
        </pc:graphicFrameChg>
      </pc:sldChg>
      <pc:sldChg chg="modSp mod">
        <pc:chgData name="Kritzinger Ida" userId="145aab12-81eb-4154-9dfc-d4ef5af46f49" providerId="ADAL" clId="{334D1193-3DD5-4A75-B724-4E0A0FC80326}" dt="2026-04-07T07:03:52.081" v="30" actId="123"/>
        <pc:sldMkLst>
          <pc:docMk/>
          <pc:sldMk cId="2774783709" sldId="2145708254"/>
        </pc:sldMkLst>
        <pc:spChg chg="mod">
          <ac:chgData name="Kritzinger Ida" userId="145aab12-81eb-4154-9dfc-d4ef5af46f49" providerId="ADAL" clId="{334D1193-3DD5-4A75-B724-4E0A0FC80326}" dt="2026-04-07T07:03:52.081" v="30" actId="123"/>
          <ac:spMkLst>
            <pc:docMk/>
            <pc:sldMk cId="2774783709" sldId="2145708254"/>
            <ac:spMk id="2" creationId="{8BBB4621-963A-D9F1-7686-ADF434B721D0}"/>
          </ac:spMkLst>
        </pc:spChg>
      </pc:sldChg>
      <pc:sldChg chg="modSp mod">
        <pc:chgData name="Kritzinger Ida" userId="145aab12-81eb-4154-9dfc-d4ef5af46f49" providerId="ADAL" clId="{334D1193-3DD5-4A75-B724-4E0A0FC80326}" dt="2026-04-07T07:07:28.651" v="69" actId="27918"/>
        <pc:sldMkLst>
          <pc:docMk/>
          <pc:sldMk cId="2946151121" sldId="2145708258"/>
        </pc:sldMkLst>
        <pc:spChg chg="mod">
          <ac:chgData name="Kritzinger Ida" userId="145aab12-81eb-4154-9dfc-d4ef5af46f49" providerId="ADAL" clId="{334D1193-3DD5-4A75-B724-4E0A0FC80326}" dt="2026-04-07T07:06:09.205" v="53" actId="14100"/>
          <ac:spMkLst>
            <pc:docMk/>
            <pc:sldMk cId="2946151121" sldId="2145708258"/>
            <ac:spMk id="10" creationId="{5DCBBF7C-9D75-A616-9EFE-9A37FA6FAEAF}"/>
          </ac:spMkLst>
        </pc:spChg>
        <pc:graphicFrameChg chg="mod">
          <ac:chgData name="Kritzinger Ida" userId="145aab12-81eb-4154-9dfc-d4ef5af46f49" providerId="ADAL" clId="{334D1193-3DD5-4A75-B724-4E0A0FC80326}" dt="2026-04-07T07:04:21.716" v="33" actId="14100"/>
          <ac:graphicFrameMkLst>
            <pc:docMk/>
            <pc:sldMk cId="2946151121" sldId="2145708258"/>
            <ac:graphicFrameMk id="2" creationId="{E4AA71C1-FDBD-F1CC-865F-D3C199DE5BC2}"/>
          </ac:graphicFrameMkLst>
        </pc:graphicFrameChg>
      </pc:sldChg>
      <pc:sldChg chg="modSp mod">
        <pc:chgData name="Kritzinger Ida" userId="145aab12-81eb-4154-9dfc-d4ef5af46f49" providerId="ADAL" clId="{334D1193-3DD5-4A75-B724-4E0A0FC80326}" dt="2026-04-07T07:10:46.917" v="105" actId="14100"/>
        <pc:sldMkLst>
          <pc:docMk/>
          <pc:sldMk cId="4177460198" sldId="2145708259"/>
        </pc:sldMkLst>
        <pc:spChg chg="mod">
          <ac:chgData name="Kritzinger Ida" userId="145aab12-81eb-4154-9dfc-d4ef5af46f49" providerId="ADAL" clId="{334D1193-3DD5-4A75-B724-4E0A0FC80326}" dt="2026-04-07T07:10:46.917" v="105" actId="14100"/>
          <ac:spMkLst>
            <pc:docMk/>
            <pc:sldMk cId="4177460198" sldId="2145708259"/>
            <ac:spMk id="10" creationId="{E1671FD4-84DA-24C3-F79D-42B32D65FCB6}"/>
          </ac:spMkLst>
        </pc:spChg>
        <pc:graphicFrameChg chg="mod">
          <ac:chgData name="Kritzinger Ida" userId="145aab12-81eb-4154-9dfc-d4ef5af46f49" providerId="ADAL" clId="{334D1193-3DD5-4A75-B724-4E0A0FC80326}" dt="2026-04-07T07:08:47.791" v="92" actId="14100"/>
          <ac:graphicFrameMkLst>
            <pc:docMk/>
            <pc:sldMk cId="4177460198" sldId="2145708259"/>
            <ac:graphicFrameMk id="2" creationId="{8D2AB060-6D98-19B2-CC75-32B3EB2CDDC6}"/>
          </ac:graphicFrameMkLst>
        </pc:graphicFrameChg>
      </pc:sldChg>
      <pc:sldChg chg="modSp mod">
        <pc:chgData name="Kritzinger Ida" userId="145aab12-81eb-4154-9dfc-d4ef5af46f49" providerId="ADAL" clId="{334D1193-3DD5-4A75-B724-4E0A0FC80326}" dt="2026-04-07T07:15:28.481" v="157" actId="27918"/>
        <pc:sldMkLst>
          <pc:docMk/>
          <pc:sldMk cId="1909343921" sldId="2145708260"/>
        </pc:sldMkLst>
        <pc:spChg chg="mod">
          <ac:chgData name="Kritzinger Ida" userId="145aab12-81eb-4154-9dfc-d4ef5af46f49" providerId="ADAL" clId="{334D1193-3DD5-4A75-B724-4E0A0FC80326}" dt="2026-04-07T07:15:12.048" v="155" actId="6549"/>
          <ac:spMkLst>
            <pc:docMk/>
            <pc:sldMk cId="1909343921" sldId="2145708260"/>
            <ac:spMk id="10" creationId="{CE0E376F-960E-7A1A-F947-667383CAF213}"/>
          </ac:spMkLst>
        </pc:spChg>
        <pc:graphicFrameChg chg="mod">
          <ac:chgData name="Kritzinger Ida" userId="145aab12-81eb-4154-9dfc-d4ef5af46f49" providerId="ADAL" clId="{334D1193-3DD5-4A75-B724-4E0A0FC80326}" dt="2026-04-07T07:12:45.166" v="134" actId="14100"/>
          <ac:graphicFrameMkLst>
            <pc:docMk/>
            <pc:sldMk cId="1909343921" sldId="2145708260"/>
            <ac:graphicFrameMk id="2" creationId="{361EC26F-62E8-DD29-20BF-61CF829302B2}"/>
          </ac:graphicFrameMkLst>
        </pc:graphicFrameChg>
      </pc:sldChg>
      <pc:sldChg chg="modSp mod">
        <pc:chgData name="Kritzinger Ida" userId="145aab12-81eb-4154-9dfc-d4ef5af46f49" providerId="ADAL" clId="{334D1193-3DD5-4A75-B724-4E0A0FC80326}" dt="2026-04-07T07:18:37.945" v="184" actId="6549"/>
        <pc:sldMkLst>
          <pc:docMk/>
          <pc:sldMk cId="2027719730" sldId="2145708262"/>
        </pc:sldMkLst>
        <pc:spChg chg="mod">
          <ac:chgData name="Kritzinger Ida" userId="145aab12-81eb-4154-9dfc-d4ef5af46f49" providerId="ADAL" clId="{334D1193-3DD5-4A75-B724-4E0A0FC80326}" dt="2026-04-07T07:18:37.945" v="184" actId="6549"/>
          <ac:spMkLst>
            <pc:docMk/>
            <pc:sldMk cId="2027719730" sldId="2145708262"/>
            <ac:spMk id="3" creationId="{E4F4D2BB-9449-F764-8C4C-AAA209A52641}"/>
          </ac:spMkLst>
        </pc:spChg>
        <pc:graphicFrameChg chg="mod">
          <ac:chgData name="Kritzinger Ida" userId="145aab12-81eb-4154-9dfc-d4ef5af46f49" providerId="ADAL" clId="{334D1193-3DD5-4A75-B724-4E0A0FC80326}" dt="2026-04-07T07:17:03.899" v="173" actId="14100"/>
          <ac:graphicFrameMkLst>
            <pc:docMk/>
            <pc:sldMk cId="2027719730" sldId="2145708262"/>
            <ac:graphicFrameMk id="2" creationId="{537DAE44-EF13-ADC4-A41D-2FF96DFBF6FC}"/>
          </ac:graphicFrameMkLst>
        </pc:graphicFrameChg>
      </pc:sldChg>
      <pc:sldChg chg="modSp mod">
        <pc:chgData name="Kritzinger Ida" userId="145aab12-81eb-4154-9dfc-d4ef5af46f49" providerId="ADAL" clId="{334D1193-3DD5-4A75-B724-4E0A0FC80326}" dt="2026-04-07T07:22:58.786" v="231" actId="313"/>
        <pc:sldMkLst>
          <pc:docMk/>
          <pc:sldMk cId="3366196791" sldId="2145708264"/>
        </pc:sldMkLst>
        <pc:spChg chg="mod">
          <ac:chgData name="Kritzinger Ida" userId="145aab12-81eb-4154-9dfc-d4ef5af46f49" providerId="ADAL" clId="{334D1193-3DD5-4A75-B724-4E0A0FC80326}" dt="2026-04-07T07:22:58.786" v="231" actId="313"/>
          <ac:spMkLst>
            <pc:docMk/>
            <pc:sldMk cId="3366196791" sldId="2145708264"/>
            <ac:spMk id="10" creationId="{E59B6BC3-060F-22E9-C840-6B36CC3A866E}"/>
          </ac:spMkLst>
        </pc:spChg>
        <pc:graphicFrameChg chg="mod">
          <ac:chgData name="Kritzinger Ida" userId="145aab12-81eb-4154-9dfc-d4ef5af46f49" providerId="ADAL" clId="{334D1193-3DD5-4A75-B724-4E0A0FC80326}" dt="2026-04-07T07:21:24.314" v="219" actId="14100"/>
          <ac:graphicFrameMkLst>
            <pc:docMk/>
            <pc:sldMk cId="3366196791" sldId="2145708264"/>
            <ac:graphicFrameMk id="2" creationId="{DCF5DF46-9EBB-FC4C-3E27-E58494BFEB0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WSAs</c:v>
                </c:pt>
              </c:strCache>
            </c:strRef>
          </c:tx>
          <c:spPr>
            <a:solidFill>
              <a:srgbClr val="E12B38"/>
            </a:solidFill>
          </c:spPr>
          <c:explosion val="7"/>
          <c:dPt>
            <c:idx val="0"/>
            <c:bubble3D val="0"/>
            <c:spPr>
              <a:solidFill>
                <a:srgbClr val="E12B3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73-4A2A-9A10-FFE00A1203C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73-4A2A-9A10-FFE00A1203C9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273-4A2A-9A10-FFE00A1203C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EC-4C5E-AB18-BB6CDBBDAD2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6.79687458188517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273-4A2A-9A10-FFE00A12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Critical</c:v>
                </c:pt>
                <c:pt idx="1">
                  <c:v>Poor</c:v>
                </c:pt>
                <c:pt idx="2">
                  <c:v>Average</c:v>
                </c:pt>
                <c:pt idx="3">
                  <c:v>Good and Excellent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4A2A-9A10-FFE00A12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  <a:r>
              <a:rPr lang="en-ZA" baseline="0" dirty="0"/>
              <a:t> 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A-48F4-B415-9B1CE782C0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A-48F4-B415-9B1CE782C0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A-48F4-B415-9B1CE782C0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A-48F4-B415-9B1CE782C0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A-48F4-B415-9B1CE782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6.1489911417322837E-2"/>
          <c:y val="7.683896999051619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90</c:v>
                </c:pt>
                <c:pt idx="3">
                  <c:v>30</c:v>
                </c:pt>
                <c:pt idx="4">
                  <c:v>10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A-48F4-B415-9B1CE782C0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10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A-48F4-B415-9B1CE782C0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A-48F4-B415-9B1CE782C0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100</c:v>
                </c:pt>
                <c:pt idx="1">
                  <c:v>50</c:v>
                </c:pt>
                <c:pt idx="2">
                  <c:v>10</c:v>
                </c:pt>
                <c:pt idx="3">
                  <c:v>50</c:v>
                </c:pt>
                <c:pt idx="4">
                  <c:v>30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A-48F4-B415-9B1CE782C0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A-48F4-B415-9B1CE782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8.1749901153080326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4964-8464-F4C670718B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80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4964-8464-F4C670718B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4964-8464-F4C670718B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F-4964-8464-F4C670718B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1F-4964-8464-F4C670718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759624056623393E-2"/>
          <c:y val="0.92577793138325537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7.7010473575172253E-2"/>
          <c:w val="0.89570013017872518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A-48CC-B440-8B767791D1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A-48CC-B440-8B767791D1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A-48CC-B440-8B767791D1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90</c:v>
                </c:pt>
                <c:pt idx="1">
                  <c:v>80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A-48CC-B440-8B767791D1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EA-48CC-B440-8B767791D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8.1749901153080326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D-4153-995D-85C2D69D4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D-4153-995D-85C2D69D4A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D-4153-995D-85C2D69D4A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D-4153-995D-85C2D69D4A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D-4153-995D-85C2D69D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7.2271045997264194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D-4153-995D-85C2D69D4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D-4153-995D-85C2D69D4A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D-4153-995D-85C2D69D4A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D-4153-995D-85C2D69D4A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D-4153-995D-85C2D69D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  <a:r>
              <a:rPr lang="en-ZA" baseline="0" dirty="0"/>
              <a:t> 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6-4FB0-9914-1D55E38668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6-4FB0-9914-1D55E38668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6-4FB0-9914-1D55E38668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6-4FB0-9914-1D55E38668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6-4FB0-9914-1D55E3866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7.2271045997264194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3-43E0-AB9C-E9D00FA9E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3-43E0-AB9C-E9D00FA9EA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3-43E0-AB9C-E9D00FA9EA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90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73-43E0-AB9C-E9D00FA9EA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73-43E0-AB9C-E9D00FA9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CEC7A9-28A3-9AF1-DDF8-95FC2C0273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11E3F-3BBB-0590-8701-8980CD77BF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04809-080B-4C8F-9A2F-452F19E3065D}" type="datetimeFigureOut">
              <a:rPr lang="en-ZA" smtClean="0"/>
              <a:t>2026/04/07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3FB52-8502-3B08-25B6-EFB2C4271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8BF55-8BA1-9ED0-66E1-4B2048BD0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21925-D7E1-4D00-9F18-2B4ED1803CE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945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5AB879-45E7-49E3-B6A0-F208C48EB960}" type="datetimeFigureOut">
              <a:rPr lang="x-none" smtClean="0"/>
              <a:t>4/7/2026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A03F3B-6ECC-475E-BE81-A32D449A22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61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2D2A421-5C47-0B49-A6A4-0F919B6F5D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 Anet Muir 2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C3951E-630B-4E83-8F94-318D9FB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80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EB9025-4637-4149-8F0E-BA50A7909C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94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C3951E-630B-4E83-8F94-318D9FB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5880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EB9025-4637-4149-8F0E-BA50A7909C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8426A-8BF5-4FB5-87D3-85075B2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567"/>
            <a:ext cx="10972800" cy="54226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1D524-E8E3-4A62-A8F7-E279DD6365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147763"/>
            <a:ext cx="10972800" cy="511856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25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C3951E-630B-4E83-8F94-318D9FB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5880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EB9025-4637-4149-8F0E-BA50A7909C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8426A-8BF5-4FB5-87D3-85075B2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567"/>
            <a:ext cx="10972800" cy="54226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1D524-E8E3-4A62-A8F7-E279DD6365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147763"/>
            <a:ext cx="10972800" cy="511856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28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BB3BB-9952-4F2F-8983-326E2672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6449-5AB4-458F-BE55-EAC80575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6EEA2-A03C-4252-B599-391DD715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353EDE0-7BCA-4CDF-9A43-1C4B031A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84F4E7-895B-4D35-AAAA-19EAF0AB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57201"/>
            <a:ext cx="104648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ZA" altLang="en-US" sz="21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15295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78840" y="1458686"/>
            <a:ext cx="10058400" cy="38862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90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882C7E67-1EE8-45B0-BDF4-FB621080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2D2A421-5C47-0B49-A6A4-0F919B6F5D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 Anet Muir 2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514" y="-196537"/>
            <a:ext cx="12924259" cy="73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11" r:id="rId2"/>
    <p:sldLayoutId id="21474851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62420" y="3819361"/>
            <a:ext cx="3597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Presented by:      </a:t>
            </a:r>
            <a:r>
              <a:rPr lang="en-US" sz="1200" dirty="0" err="1">
                <a:solidFill>
                  <a:srgbClr val="FFFFFF"/>
                </a:solidFill>
              </a:rPr>
              <a:t>Ms</a:t>
            </a:r>
            <a:r>
              <a:rPr lang="en-US" sz="1200" dirty="0">
                <a:solidFill>
                  <a:srgbClr val="FFFFFF"/>
                </a:solidFill>
              </a:rPr>
              <a:t> Lucy Kobe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Designation:	       Regional Head: Limpopo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6896100" y="1236784"/>
            <a:ext cx="49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MINISTERIAL WEBINAR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6921500" y="1541584"/>
            <a:ext cx="527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2025</a:t>
            </a:r>
          </a:p>
          <a:p>
            <a:pPr algn="r"/>
            <a:r>
              <a:rPr lang="en-US" sz="2400" b="1" dirty="0"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SANITATION INDABA RESOLUTIONS: </a:t>
            </a:r>
          </a:p>
          <a:p>
            <a:pPr algn="r"/>
            <a:r>
              <a:rPr lang="en-US" sz="2400" b="1" dirty="0"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Limpopo Report</a:t>
            </a:r>
            <a:endParaRPr lang="en-ZA" sz="2400" b="1" dirty="0">
              <a:solidFill>
                <a:srgbClr val="CC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1271464" y="5296436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FRIDAY,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10 APRIL 2026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3962478" y="5257290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TIME:</a:t>
            </a:r>
            <a:endParaRPr lang="en-ZA" sz="1400" dirty="0">
              <a:solidFill>
                <a:srgbClr val="FFFFFF"/>
              </a:solidFill>
            </a:endParaRPr>
          </a:p>
          <a:p>
            <a:pPr algn="ctr"/>
            <a:r>
              <a:rPr lang="en-GB" sz="1400" b="1" dirty="0">
                <a:solidFill>
                  <a:srgbClr val="FFFFFF"/>
                </a:solidFill>
              </a:rPr>
              <a:t>10:00 to 13:00</a:t>
            </a:r>
            <a:endParaRPr lang="en-ZA" sz="14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6529264" y="5080992"/>
            <a:ext cx="1687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VENUE:</a:t>
            </a:r>
            <a:endParaRPr lang="en-ZA" sz="1400" dirty="0">
              <a:solidFill>
                <a:srgbClr val="FFFFFF"/>
              </a:solidFill>
            </a:endParaRPr>
          </a:p>
          <a:p>
            <a:pPr algn="ctr"/>
            <a:r>
              <a:rPr lang="en-GB" sz="1400" b="1" dirty="0">
                <a:solidFill>
                  <a:srgbClr val="FFFFFF"/>
                </a:solidFill>
              </a:rPr>
              <a:t>ZOOM VIRTUAL PLATFORM</a:t>
            </a:r>
            <a:endParaRPr lang="en-ZA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6474A-7B90-CD9E-0C18-5493F5FA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1E7F436-CB03-7EA4-B3B7-C6BEAE9EABDB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10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688C78-5765-B1A4-EC20-CB1A8ACEBB7B}"/>
              </a:ext>
            </a:extLst>
          </p:cNvPr>
          <p:cNvSpPr txBox="1">
            <a:spLocks/>
          </p:cNvSpPr>
          <p:nvPr/>
        </p:nvSpPr>
        <p:spPr bwMode="auto">
          <a:xfrm>
            <a:off x="-1" y="363220"/>
            <a:ext cx="11897655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5: Fighting criminality and corruption in the water and sanitation sector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9B6BC3-060F-22E9-C840-6B36CC3A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1139468"/>
            <a:ext cx="435848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800" dirty="0"/>
              <a:t>(5.1) 30% of WSAs reported having started to develop an infrastructure security strategy, with 10% of WSAs in this province is achieving this target.  60% of WSAs reported not having started</a:t>
            </a:r>
          </a:p>
          <a:p>
            <a:pPr algn="just" eaLnBrk="1" hangingPunct="1"/>
            <a:endParaRPr lang="en-US" sz="1800" dirty="0"/>
          </a:p>
          <a:p>
            <a:pPr algn="just" eaLnBrk="1" hangingPunct="1"/>
            <a:r>
              <a:rPr lang="en-US" sz="1800" dirty="0"/>
              <a:t>(5.3) 90% of WSAs reported implementing community and awareness </a:t>
            </a:r>
            <a:r>
              <a:rPr lang="en-US" sz="1800" dirty="0" err="1"/>
              <a:t>programmes</a:t>
            </a:r>
            <a:r>
              <a:rPr lang="en-US" sz="1800" dirty="0"/>
              <a:t>, 10% of WSAs have commenced with the development of such </a:t>
            </a:r>
            <a:r>
              <a:rPr lang="en-US" sz="1800" dirty="0" err="1"/>
              <a:t>programmes</a:t>
            </a:r>
            <a:endParaRPr lang="en-US" sz="1800" dirty="0"/>
          </a:p>
          <a:p>
            <a:pPr algn="just" eaLnBrk="1" hangingPunct="1"/>
            <a:endParaRPr lang="en-US" sz="1800" dirty="0"/>
          </a:p>
          <a:p>
            <a:pPr algn="just" eaLnBrk="1" hangingPunct="1"/>
            <a:r>
              <a:rPr lang="en-US" sz="1800" dirty="0"/>
              <a:t>(5.4) 20% of WSAs reported having started with establishing water committees. 10% of WSAs have made good progress and a further 40% have established water committees. 30% of WSAs reported no progress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F5DF46-9EBB-FC4C-3E27-E58494BFE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727041"/>
              </p:ext>
            </p:extLst>
          </p:nvPr>
        </p:nvGraphicFramePr>
        <p:xfrm>
          <a:off x="203990" y="1030046"/>
          <a:ext cx="7425535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19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480D2-629A-9076-F25F-439CF94A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81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AD681-B194-A946-D02F-B8BDA7F8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B9025-4637-4149-8F0E-BA50A7909C56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734588-6E37-705D-CA2C-6078639E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23" y="168348"/>
            <a:ext cx="10972800" cy="542262"/>
          </a:xfrm>
        </p:spPr>
        <p:txBody>
          <a:bodyPr/>
          <a:lstStyle/>
          <a:p>
            <a:pPr algn="l"/>
            <a:r>
              <a:rPr lang="en-ZA" dirty="0">
                <a:latin typeface="+mn-lt"/>
              </a:rPr>
              <a:t>Water Service Authorities in the Limpopo Province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10CB-EF58-BFEC-00AE-ED54DE06F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023" y="710610"/>
            <a:ext cx="11698777" cy="5808921"/>
          </a:xfrm>
        </p:spPr>
        <p:txBody>
          <a:bodyPr numCol="2"/>
          <a:lstStyle/>
          <a:p>
            <a:r>
              <a:rPr lang="en-ZA" dirty="0"/>
              <a:t>Bela-Bela Local Municipality</a:t>
            </a:r>
          </a:p>
          <a:p>
            <a:r>
              <a:rPr lang="en-ZA" dirty="0"/>
              <a:t>Capricorn District municipality</a:t>
            </a:r>
          </a:p>
          <a:p>
            <a:r>
              <a:rPr lang="en-ZA" dirty="0"/>
              <a:t>Greater Sekhukhune District Municipality</a:t>
            </a:r>
          </a:p>
          <a:p>
            <a:r>
              <a:rPr lang="en-ZA" dirty="0"/>
              <a:t>Lephalale Local Municipality</a:t>
            </a:r>
          </a:p>
          <a:p>
            <a:r>
              <a:rPr lang="en-ZA" dirty="0"/>
              <a:t>Modimolle / Mookgophong</a:t>
            </a:r>
          </a:p>
          <a:p>
            <a:r>
              <a:rPr lang="en-ZA" dirty="0"/>
              <a:t>Mopani District municipality</a:t>
            </a:r>
          </a:p>
          <a:p>
            <a:r>
              <a:rPr lang="en-ZA" dirty="0"/>
              <a:t>Mogalakwena Local Municipality</a:t>
            </a:r>
          </a:p>
          <a:p>
            <a:r>
              <a:rPr lang="en-ZA" dirty="0"/>
              <a:t>Polokwane Local Municipality</a:t>
            </a:r>
          </a:p>
          <a:p>
            <a:r>
              <a:rPr lang="en-ZA" dirty="0"/>
              <a:t>Thabazimbi Local Municipality</a:t>
            </a:r>
          </a:p>
          <a:p>
            <a:r>
              <a:rPr lang="en-ZA" dirty="0"/>
              <a:t>Vhembe District municipality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256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B9C7A-5267-7324-B313-AB0EA2B7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360" y="6579870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EDE0-7BCA-4CDF-9A43-1C4B031A10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1C77F-48E8-B214-02CE-2428EF8A9677}"/>
              </a:ext>
            </a:extLst>
          </p:cNvPr>
          <p:cNvSpPr txBox="1"/>
          <p:nvPr/>
        </p:nvSpPr>
        <p:spPr>
          <a:xfrm>
            <a:off x="264161" y="272489"/>
            <a:ext cx="889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 of Limpopo Province WSAs in Group 2 of the 2025 Water Indaba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131D6C-8EF4-4EBB-AAFD-584529581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8731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0C70CC-543F-0396-4CF2-97EB96C2E60B}"/>
              </a:ext>
            </a:extLst>
          </p:cNvPr>
          <p:cNvSpPr txBox="1"/>
          <p:nvPr/>
        </p:nvSpPr>
        <p:spPr>
          <a:xfrm>
            <a:off x="9155085" y="766731"/>
            <a:ext cx="2844800" cy="224676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</a:t>
            </a:r>
            <a:r>
              <a:rPr lang="en-ZA" sz="20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 2a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Mogalakwena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Polokwane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Thabazimbi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Vhembe 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D17C3-769F-C5E4-0A7F-326EBC8787AE}"/>
              </a:ext>
            </a:extLst>
          </p:cNvPr>
          <p:cNvSpPr txBox="1"/>
          <p:nvPr/>
        </p:nvSpPr>
        <p:spPr>
          <a:xfrm>
            <a:off x="415636" y="874453"/>
            <a:ext cx="2844799" cy="3477875"/>
          </a:xfrm>
          <a:prstGeom prst="rect">
            <a:avLst/>
          </a:prstGeom>
          <a:solidFill>
            <a:srgbClr val="FFC1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Poor  Group 2b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Bela-Bela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Caprico</a:t>
            </a:r>
            <a:r>
              <a:rPr lang="en-ZA" sz="2000" dirty="0" err="1">
                <a:solidFill>
                  <a:prstClr val="black"/>
                </a:solidFill>
                <a:latin typeface="Calibri"/>
              </a:rPr>
              <a:t>rn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 DM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Greater Sekh</a:t>
            </a:r>
            <a:r>
              <a:rPr lang="en-ZA" sz="2000" dirty="0" err="1">
                <a:solidFill>
                  <a:prstClr val="black"/>
                </a:solidFill>
                <a:latin typeface="Calibri"/>
              </a:rPr>
              <a:t>ukhune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 DM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Lephalale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Modimolle / Mookgophong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Mopani 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8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6B11-6E5B-10FE-77D8-879CBB662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BFBBD0-5567-1980-EFB4-C98B8BE43A71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D4C778-8AD9-59A4-71AD-85D3EFBC2E47}"/>
              </a:ext>
            </a:extLst>
          </p:cNvPr>
          <p:cNvSpPr txBox="1">
            <a:spLocks/>
          </p:cNvSpPr>
          <p:nvPr/>
        </p:nvSpPr>
        <p:spPr bwMode="auto">
          <a:xfrm>
            <a:off x="172720" y="252846"/>
            <a:ext cx="11724935" cy="398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Theme 1  Delivery implementation models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1F701C-9E62-448B-D55B-8899371D8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594753"/>
              </p:ext>
            </p:extLst>
          </p:nvPr>
        </p:nvGraphicFramePr>
        <p:xfrm>
          <a:off x="359232" y="734752"/>
          <a:ext cx="7194094" cy="51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323F8E-C260-03E8-DCC7-8BE0A4464D61}"/>
              </a:ext>
            </a:extLst>
          </p:cNvPr>
          <p:cNvSpPr txBox="1"/>
          <p:nvPr/>
        </p:nvSpPr>
        <p:spPr>
          <a:xfrm>
            <a:off x="7553326" y="1372908"/>
            <a:ext cx="4379616" cy="3597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(1.5) In LP 20% of WSAs reported having achieved the separation of WSA and WSP functions, 20% have commenced (&lt;50%), 60% indicating no progress </a:t>
            </a:r>
          </a:p>
          <a:p>
            <a:pPr algn="just">
              <a:lnSpc>
                <a:spcPts val="2475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75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(1.3) 80% of WSAs reported not having started yet with the implementation of a utility model, 20% indicate have commenced (&lt;50%) </a:t>
            </a:r>
          </a:p>
        </p:txBody>
      </p:sp>
    </p:spTree>
    <p:extLst>
      <p:ext uri="{BB962C8B-B14F-4D97-AF65-F5344CB8AC3E}">
        <p14:creationId xmlns:p14="http://schemas.microsoft.com/office/powerpoint/2010/main" val="381520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090B-971A-626D-F415-F318DB35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AE2C69-5D79-2D99-3323-A0D8FD458D12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F6DA5-548A-EC28-4F49-D572F473C1C6}"/>
              </a:ext>
            </a:extLst>
          </p:cNvPr>
          <p:cNvSpPr txBox="1">
            <a:spLocks/>
          </p:cNvSpPr>
          <p:nvPr/>
        </p:nvSpPr>
        <p:spPr bwMode="auto">
          <a:xfrm>
            <a:off x="172720" y="252846"/>
            <a:ext cx="11724935" cy="3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400" b="1" dirty="0">
                <a:solidFill>
                  <a:schemeClr val="tx2"/>
                </a:solidFill>
                <a:cs typeface="Arial" charset="0"/>
              </a:rPr>
              <a:t>Theme 2: Increasing investment through financing options and ensuring financial viability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A0241F-CF4E-492F-1B1E-1B1A1227C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645865"/>
              </p:ext>
            </p:extLst>
          </p:nvPr>
        </p:nvGraphicFramePr>
        <p:xfrm>
          <a:off x="294345" y="719666"/>
          <a:ext cx="7230405" cy="56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BB4621-963A-D9F1-7686-ADF434B721D0}"/>
              </a:ext>
            </a:extLst>
          </p:cNvPr>
          <p:cNvSpPr txBox="1"/>
          <p:nvPr/>
        </p:nvSpPr>
        <p:spPr>
          <a:xfrm>
            <a:off x="7524751" y="1045591"/>
            <a:ext cx="4667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dirty="0"/>
              <a:t>(2.2) </a:t>
            </a:r>
            <a:r>
              <a:rPr lang="en-US" sz="1600" dirty="0"/>
              <a:t>100 % of all WSAs are reportedly paying current invoices in full to the Water Boards</a:t>
            </a:r>
            <a:endParaRPr lang="en-ZA" sz="1600" dirty="0"/>
          </a:p>
          <a:p>
            <a:pPr algn="just"/>
            <a:r>
              <a:rPr lang="en-ZA" sz="1600" dirty="0"/>
              <a:t>(2.8) </a:t>
            </a:r>
            <a:r>
              <a:rPr lang="en-US" sz="1600" dirty="0"/>
              <a:t>20% of WSAs have commenced with development of NRW </a:t>
            </a:r>
            <a:r>
              <a:rPr lang="en-US" sz="1600" dirty="0" err="1"/>
              <a:t>programmes</a:t>
            </a:r>
            <a:r>
              <a:rPr lang="en-US" sz="1600" dirty="0"/>
              <a:t>, 20% have made good progress (&gt;50%) with 50% of WSAs having NRW </a:t>
            </a:r>
            <a:r>
              <a:rPr lang="en-US" sz="1600" dirty="0" err="1"/>
              <a:t>programmes</a:t>
            </a:r>
            <a:r>
              <a:rPr lang="en-US" sz="1600" dirty="0"/>
              <a:t> in place,  10% (1WSA) not yet started</a:t>
            </a:r>
            <a:endParaRPr lang="en-ZA" sz="1600" dirty="0"/>
          </a:p>
          <a:p>
            <a:pPr algn="just"/>
            <a:r>
              <a:rPr lang="en-ZA" sz="1600" dirty="0"/>
              <a:t>(2.9) </a:t>
            </a:r>
            <a:r>
              <a:rPr lang="en-US" sz="1600" dirty="0"/>
              <a:t>90% of WSAs have not commenced  with ringfencing of revenue from sale of water,  10% have reportedly ringfenced</a:t>
            </a:r>
            <a:endParaRPr lang="en-ZA" sz="1600" dirty="0"/>
          </a:p>
          <a:p>
            <a:pPr algn="just"/>
            <a:r>
              <a:rPr lang="en-ZA" sz="1600" dirty="0"/>
              <a:t>(2.12)</a:t>
            </a:r>
            <a:r>
              <a:rPr lang="en-US" sz="1600" dirty="0"/>
              <a:t> Partnerships with the private sector has been concluded with 50% of WSAs, 30% have not, 10% have started (&lt;50%) and 10% have made good progress (&gt;50%)</a:t>
            </a:r>
            <a:endParaRPr lang="en-ZA" sz="1600" dirty="0"/>
          </a:p>
          <a:p>
            <a:pPr algn="just"/>
            <a:r>
              <a:rPr lang="en-ZA" sz="1600" dirty="0"/>
              <a:t>(2.11) </a:t>
            </a:r>
            <a:r>
              <a:rPr lang="en-US" sz="1600" dirty="0"/>
              <a:t>30% of WSAs have reviewed their indigent register, 50 % have started (&lt;50%) and 10% have made good progress (&gt;50%).  10% of WSAs have not yet started with the review</a:t>
            </a:r>
            <a:endParaRPr lang="en-ZA" sz="1600" dirty="0"/>
          </a:p>
          <a:p>
            <a:pPr algn="just"/>
            <a:r>
              <a:rPr lang="en-ZA" sz="1600" dirty="0"/>
              <a:t>(2.14) </a:t>
            </a:r>
            <a:r>
              <a:rPr lang="en-US" sz="1600" dirty="0"/>
              <a:t>70% of WSAs have not yet started to collaborate with the Infrastructure Fund. 20% have started and  10% are collaborating with the IF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77478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027A3-EC1C-5C63-9C9C-CE5EA22CB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BDCE48-109B-9ED2-D8BC-9CCAAA37D553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E6805E-5AA7-474B-88A9-106D5F11A42C}"/>
              </a:ext>
            </a:extLst>
          </p:cNvPr>
          <p:cNvSpPr txBox="1">
            <a:spLocks/>
          </p:cNvSpPr>
          <p:nvPr/>
        </p:nvSpPr>
        <p:spPr bwMode="auto">
          <a:xfrm>
            <a:off x="172719" y="361556"/>
            <a:ext cx="11724935" cy="6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AA71C1-FDBD-F1CC-865F-D3C199DE5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082717"/>
              </p:ext>
            </p:extLst>
          </p:nvPr>
        </p:nvGraphicFramePr>
        <p:xfrm>
          <a:off x="172719" y="940006"/>
          <a:ext cx="7399656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6">
            <a:extLst>
              <a:ext uri="{FF2B5EF4-FFF2-40B4-BE49-F238E27FC236}">
                <a16:creationId xmlns:a16="http://schemas.microsoft.com/office/drawing/2014/main" id="{5DCBBF7C-9D75-A616-9EFE-9A37FA6F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536" y="1004849"/>
            <a:ext cx="5583118" cy="4873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475"/>
              </a:lnSpc>
            </a:pPr>
            <a:r>
              <a:rPr lang="en-ZA" sz="1800" dirty="0"/>
              <a:t>(3.1) </a:t>
            </a:r>
            <a:r>
              <a:rPr lang="en-US" sz="1800" dirty="0"/>
              <a:t>30% of WSAs with critical systems have submitted all (BD GD and ND) Corrective Action Plans. 60% of WSAs have one CAP outstanding, 10% have more than one outstanding</a:t>
            </a:r>
          </a:p>
          <a:p>
            <a:pPr algn="just" eaLnBrk="1" hangingPunct="1">
              <a:lnSpc>
                <a:spcPts val="2475"/>
              </a:lnSpc>
            </a:pPr>
            <a:r>
              <a:rPr lang="en-ZA" sz="1800" dirty="0"/>
              <a:t>(3.3)</a:t>
            </a:r>
            <a:r>
              <a:rPr lang="en-US" sz="1800" dirty="0"/>
              <a:t> 80% of WSAs have started implementing the Corrective Action Plans submitted.  20% have made good progress (&gt;50%)</a:t>
            </a:r>
          </a:p>
          <a:p>
            <a:pPr algn="just" eaLnBrk="1" hangingPunct="1">
              <a:lnSpc>
                <a:spcPts val="2475"/>
              </a:lnSpc>
            </a:pPr>
            <a:r>
              <a:rPr lang="en-GB" sz="1800" dirty="0"/>
              <a:t>(3.7) </a:t>
            </a:r>
            <a:r>
              <a:rPr lang="en-US" sz="1800" dirty="0"/>
              <a:t>10% of WSAs have started with development (&lt;50%) of stepped tariffs. 70% of WSAs reported having stepped tariffs in place.  10% (1 WSA) have not yet started</a:t>
            </a:r>
          </a:p>
          <a:p>
            <a:pPr algn="just" eaLnBrk="1" hangingPunct="1">
              <a:lnSpc>
                <a:spcPts val="2475"/>
              </a:lnSpc>
            </a:pPr>
            <a:r>
              <a:rPr lang="en-GB" sz="1800" dirty="0"/>
              <a:t>(3.8) </a:t>
            </a:r>
            <a:r>
              <a:rPr lang="en-US" sz="1800" dirty="0"/>
              <a:t>80% of all WSAs have WCDM </a:t>
            </a:r>
            <a:r>
              <a:rPr lang="en-US" sz="1800" dirty="0" err="1"/>
              <a:t>programmes</a:t>
            </a:r>
            <a:r>
              <a:rPr lang="en-US" sz="1800" dirty="0"/>
              <a:t> in place. 20% have commenced (&lt;50%) in establishing Water Conservation Demand Management </a:t>
            </a:r>
            <a:r>
              <a:rPr lang="en-US" sz="1800" dirty="0" err="1"/>
              <a:t>programmes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4615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B2DA-661F-C219-19FE-11725AB3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94FA19-DC97-FC15-8637-2FDFC052B461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6CFBA8-4992-D7AA-8128-5A64D505139D}"/>
              </a:ext>
            </a:extLst>
          </p:cNvPr>
          <p:cNvSpPr txBox="1">
            <a:spLocks/>
          </p:cNvSpPr>
          <p:nvPr/>
        </p:nvSpPr>
        <p:spPr bwMode="auto">
          <a:xfrm>
            <a:off x="172720" y="330928"/>
            <a:ext cx="11724935" cy="600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 (2)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1671FD4-84DA-24C3-F79D-42B32D65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786127"/>
            <a:ext cx="44386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800" dirty="0"/>
              <a:t>(3.10)</a:t>
            </a:r>
            <a:r>
              <a:rPr lang="en-US" sz="1800" dirty="0"/>
              <a:t> 90% of WSAs reported incident protocols with issuing advisory notes, when required, in place. Whilst 10% have commenced with implementation of such incident management protocols </a:t>
            </a:r>
          </a:p>
          <a:p>
            <a:pPr algn="just" eaLnBrk="1" hangingPunct="1"/>
            <a:endParaRPr lang="en-GB" sz="1800" dirty="0"/>
          </a:p>
          <a:p>
            <a:pPr algn="just" eaLnBrk="1" hangingPunct="1"/>
            <a:r>
              <a:rPr lang="en-GB" sz="1800" dirty="0"/>
              <a:t>(3.11)</a:t>
            </a:r>
            <a:r>
              <a:rPr lang="en-US" sz="1800" dirty="0"/>
              <a:t> 80% of WSAs reported achieving using grants to increase access to a basic level of service. 20% have started (&lt;50%)</a:t>
            </a:r>
            <a:endParaRPr lang="en-GB" sz="1800" dirty="0"/>
          </a:p>
          <a:p>
            <a:pPr algn="just" eaLnBrk="1" hangingPunct="1"/>
            <a:endParaRPr lang="en-GB" sz="1800" dirty="0"/>
          </a:p>
          <a:p>
            <a:pPr algn="just"/>
            <a:r>
              <a:rPr lang="en-ZA" sz="1800" dirty="0"/>
              <a:t>(3.5) </a:t>
            </a:r>
            <a:r>
              <a:rPr lang="en-US" sz="1800" dirty="0"/>
              <a:t>20% of WSAs reported having started to put in place plans to reduce demand, through communication campaigns and stakeholder engagements, 10% of WSAs are making good progress and 50% of WSAs in the province achieving the target of having plans to reduce demand through communication campaigns and stakeholder engagements in place. 20% of WSAs have not yet started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2AB060-6D98-19B2-CC75-32B3EB2CD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960604"/>
              </p:ext>
            </p:extLst>
          </p:nvPr>
        </p:nvGraphicFramePr>
        <p:xfrm>
          <a:off x="730764" y="961990"/>
          <a:ext cx="6803511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46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660A-792A-109C-846F-F6B4DC5A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837B33-0CE4-F758-3F55-0E372CED8D74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E38B1F-7482-AC1B-FEFB-98F5FB6C799B}"/>
              </a:ext>
            </a:extLst>
          </p:cNvPr>
          <p:cNvSpPr txBox="1">
            <a:spLocks/>
          </p:cNvSpPr>
          <p:nvPr/>
        </p:nvSpPr>
        <p:spPr bwMode="auto">
          <a:xfrm>
            <a:off x="0" y="294372"/>
            <a:ext cx="12066104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 (3)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E0E376F-960E-7A1A-F947-667383CA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099932"/>
            <a:ext cx="452230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ZA" sz="1600" dirty="0"/>
              <a:t>(3.6)</a:t>
            </a:r>
            <a:r>
              <a:rPr lang="en-US" sz="1600" dirty="0"/>
              <a:t> 70% of WSAs have started (&lt;50%) with developing leak detection and repair </a:t>
            </a:r>
            <a:r>
              <a:rPr lang="en-US" sz="1600" dirty="0" err="1"/>
              <a:t>programmes</a:t>
            </a:r>
            <a:r>
              <a:rPr lang="en-US" sz="1600" dirty="0"/>
              <a:t>. 10% have leak detection and repair </a:t>
            </a:r>
            <a:r>
              <a:rPr lang="en-US" sz="1600" dirty="0" err="1"/>
              <a:t>programmes</a:t>
            </a:r>
            <a:r>
              <a:rPr lang="en-US" sz="1600" dirty="0"/>
              <a:t>. 20% of WSAs have not yet started</a:t>
            </a:r>
          </a:p>
          <a:p>
            <a:pPr algn="just"/>
            <a:r>
              <a:rPr lang="en-ZA" sz="1600" dirty="0"/>
              <a:t>(3.9)</a:t>
            </a:r>
            <a:r>
              <a:rPr lang="en-US" sz="1600" dirty="0"/>
              <a:t> 20% of WSAs reported having climate change and disaster management plans in place, 30% reported to be less than 50% complete and 10% reporting to be more than 50% complete. 40% of WSAs reported not having started with the development of these plans</a:t>
            </a:r>
            <a:endParaRPr lang="en-ZA" sz="1600" dirty="0"/>
          </a:p>
          <a:p>
            <a:pPr algn="just"/>
            <a:r>
              <a:rPr lang="en-ZA" sz="1600" dirty="0"/>
              <a:t>(3.12) </a:t>
            </a:r>
            <a:r>
              <a:rPr lang="en-US" sz="1600" dirty="0"/>
              <a:t>30% of WSAs reported having asset management plans in place. 30% reporting working on such plans (&lt;50%) and 10% making good progress (&gt;50%)  30% WSA has not yet started</a:t>
            </a:r>
          </a:p>
          <a:p>
            <a:pPr algn="just"/>
            <a:r>
              <a:rPr lang="en-ZA" sz="1600" dirty="0"/>
              <a:t>(3.13) </a:t>
            </a:r>
            <a:r>
              <a:rPr lang="en-US" sz="1600" dirty="0"/>
              <a:t>30% of WSAs reported having started to equip their maintenance and repairs team with the necessary tools of trade.  10% have made good progress (&gt;50%), 40% have equipped their teams.  20% of WSAs have not yet started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61EC26F-62E8-DD29-20BF-61CF82930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186564"/>
              </p:ext>
            </p:extLst>
          </p:nvPr>
        </p:nvGraphicFramePr>
        <p:xfrm>
          <a:off x="203990" y="1030046"/>
          <a:ext cx="7339810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34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CD656-F988-0074-2948-433F1D0E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125829D-65D0-7842-B15C-3D5183CE5232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8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9C5D2D-022F-5648-F4F5-53C584A5C9CF}"/>
              </a:ext>
            </a:extLst>
          </p:cNvPr>
          <p:cNvSpPr txBox="1">
            <a:spLocks/>
          </p:cNvSpPr>
          <p:nvPr/>
        </p:nvSpPr>
        <p:spPr bwMode="auto">
          <a:xfrm>
            <a:off x="0" y="294372"/>
            <a:ext cx="12066104" cy="449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 (4)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7DAE44-EF13-ADC4-A41D-2FF96DFBF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014689"/>
              </p:ext>
            </p:extLst>
          </p:nvPr>
        </p:nvGraphicFramePr>
        <p:xfrm>
          <a:off x="203990" y="1030046"/>
          <a:ext cx="7377910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E4F4D2BB-9449-F764-8C4C-AAA209A5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846345"/>
            <a:ext cx="449183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ZA" sz="1800" dirty="0"/>
              <a:t>(3.14)</a:t>
            </a:r>
            <a:r>
              <a:rPr lang="en-US" sz="1800" dirty="0"/>
              <a:t> 30% of WSAs/WSP has started to implement the local government </a:t>
            </a:r>
            <a:r>
              <a:rPr lang="en-US" sz="1800" dirty="0" err="1"/>
              <a:t>professionalisation</a:t>
            </a:r>
            <a:r>
              <a:rPr lang="en-US" sz="1800" dirty="0"/>
              <a:t> framework, 40% have made good progress (&gt;50%), 10% have achieved but 20% have not yet started</a:t>
            </a:r>
            <a:endParaRPr lang="en-GB" sz="1800" dirty="0"/>
          </a:p>
          <a:p>
            <a:pPr algn="just"/>
            <a:endParaRPr lang="en-ZA" sz="1800" dirty="0"/>
          </a:p>
          <a:p>
            <a:pPr algn="just"/>
            <a:r>
              <a:rPr lang="en-ZA" sz="1800" dirty="0"/>
              <a:t>(3.17)</a:t>
            </a:r>
            <a:r>
              <a:rPr lang="en-US" sz="1800" dirty="0"/>
              <a:t> 30% of WSAs reported having started to </a:t>
            </a:r>
            <a:r>
              <a:rPr lang="en-US" sz="1800" dirty="0" err="1"/>
              <a:t>prioritise</a:t>
            </a:r>
            <a:r>
              <a:rPr lang="en-US" sz="1800" dirty="0"/>
              <a:t> creation and filling of key technical positions, 50% reporting making good progress (&gt;50%). 10% have </a:t>
            </a:r>
            <a:r>
              <a:rPr lang="en-US" sz="1800" dirty="0" err="1"/>
              <a:t>prioritised</a:t>
            </a:r>
            <a:r>
              <a:rPr lang="en-US" sz="1800" dirty="0"/>
              <a:t> creation and filling of key posts whilst 10% have not yet started</a:t>
            </a:r>
            <a:endParaRPr lang="en-GB" sz="1800" dirty="0"/>
          </a:p>
          <a:p>
            <a:pPr algn="just"/>
            <a:endParaRPr lang="en-ZA" sz="1800" dirty="0"/>
          </a:p>
          <a:p>
            <a:pPr algn="just"/>
            <a:r>
              <a:rPr lang="en-ZA" sz="1800" dirty="0"/>
              <a:t>(3.18)</a:t>
            </a:r>
            <a:r>
              <a:rPr lang="en-US" sz="1800" dirty="0"/>
              <a:t> 30% of WSAs have reported having started such reviews, 30% of WSAs reported making good progress in reviewing their bylaws (&gt;50%) with regard to enforcement of water and sanitation policies. 20% of WSAs have reviewed their bylaws, whilst 20% of WSAs have not yet started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2771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504AA-A401-96A2-068A-86774C1B9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6A9B7C4-ABEC-3906-6DA7-6F6CF1ABC785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76075-CDCA-928C-6DFB-24BB0149D238}"/>
              </a:ext>
            </a:extLst>
          </p:cNvPr>
          <p:cNvSpPr txBox="1">
            <a:spLocks/>
          </p:cNvSpPr>
          <p:nvPr/>
        </p:nvSpPr>
        <p:spPr bwMode="auto">
          <a:xfrm>
            <a:off x="0" y="363220"/>
            <a:ext cx="12557760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4: Building partnerships through building water sensitive and resilient communities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DC0205C-45F6-6F40-DB6D-AFF28A11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1328218"/>
            <a:ext cx="4519407" cy="42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475"/>
              </a:lnSpc>
            </a:pPr>
            <a:r>
              <a:rPr lang="en-US" sz="1800" dirty="0"/>
              <a:t>(4.1) 60% of WSAs reported working with business and civil society to raise awareness  but 30% of WSAs reported not having started. 10% have reported that they are starting to work with these leaders </a:t>
            </a:r>
          </a:p>
          <a:p>
            <a:pPr algn="just" eaLnBrk="1" hangingPunct="1">
              <a:lnSpc>
                <a:spcPts val="2475"/>
              </a:lnSpc>
            </a:pPr>
            <a:endParaRPr lang="en-US" sz="1800" dirty="0"/>
          </a:p>
          <a:p>
            <a:pPr algn="just" eaLnBrk="1" hangingPunct="1">
              <a:lnSpc>
                <a:spcPts val="2475"/>
              </a:lnSpc>
            </a:pPr>
            <a:r>
              <a:rPr lang="en-US" sz="1800" dirty="0"/>
              <a:t>(4.4) 10% of WSAs reported commencing (&gt;50%) on this resolution to work with local business and civil society to address W&amp;S challenges, 50% of WSAs reported working with local business and civil society. 20% of WSAs have not yet started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D3118B-8F9B-9958-6C00-C7D25C0FA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064644"/>
              </p:ext>
            </p:extLst>
          </p:nvPr>
        </p:nvGraphicFramePr>
        <p:xfrm>
          <a:off x="249901" y="1036320"/>
          <a:ext cx="7303424" cy="51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234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WS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S PPT" id="{3C0E239C-0564-4A64-A339-CBCE9EF04996}" vid="{E3CB2D10-5D1E-4128-B18C-8D328114B9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092b79-e893-46dc-8557-688da0bbef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3A51062D9674EB601DACA17CF7914" ma:contentTypeVersion="17" ma:contentTypeDescription="Create a new document." ma:contentTypeScope="" ma:versionID="2477e0492bf771a6fafad72ee5504fc6">
  <xsd:schema xmlns:xsd="http://www.w3.org/2001/XMLSchema" xmlns:xs="http://www.w3.org/2001/XMLSchema" xmlns:p="http://schemas.microsoft.com/office/2006/metadata/properties" xmlns:ns3="f1a79bbf-5b16-462e-ba17-9a94ca982df9" xmlns:ns4="1e092b79-e893-46dc-8557-688da0bbef03" targetNamespace="http://schemas.microsoft.com/office/2006/metadata/properties" ma:root="true" ma:fieldsID="493dd7a82979056c2424c408b4522699" ns3:_="" ns4:_="">
    <xsd:import namespace="f1a79bbf-5b16-462e-ba17-9a94ca982df9"/>
    <xsd:import namespace="1e092b79-e893-46dc-8557-688da0bbef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79bbf-5b16-462e-ba17-9a94ca98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92b79-e893-46dc-8557-688da0bbe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3B6ED-B4D6-4899-8D3A-D1AB87FCCCA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e092b79-e893-46dc-8557-688da0bbef03"/>
    <ds:schemaRef ds:uri="http://schemas.openxmlformats.org/package/2006/metadata/core-properties"/>
    <ds:schemaRef ds:uri="f1a79bbf-5b16-462e-ba17-9a94ca982df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2CBAB43-0FCB-4339-8572-ED7F1861B810}">
  <ds:schemaRefs>
    <ds:schemaRef ds:uri="1e092b79-e893-46dc-8557-688da0bbef03"/>
    <ds:schemaRef ds:uri="f1a79bbf-5b16-462e-ba17-9a94ca982d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7FA7AC-21DB-422E-9CEE-22D908FD0A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1296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Custom Design</vt:lpstr>
      <vt:lpstr>DWS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Service Authorities in the Limpopo Province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Mapupa Joy</dc:creator>
  <cp:lastModifiedBy>Muir Anet (DHQ)</cp:lastModifiedBy>
  <cp:revision>14</cp:revision>
  <cp:lastPrinted>2023-11-08T08:35:10Z</cp:lastPrinted>
  <dcterms:created xsi:type="dcterms:W3CDTF">2023-09-10T15:28:51Z</dcterms:created>
  <dcterms:modified xsi:type="dcterms:W3CDTF">2026-04-07T08:39:24Z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0x0101003E33A51062D9674EB601DACA17CF7914</vt:lpwstr>
  </property>
  <property fmtid="{D5CDD505-2E9C-101B-9397-08002B2CF9AE}" pid="3" name="MSIP_Label_382c5201-1ce7-41e2-bc35-8f8dc05aa09a_Enabled">
    <vt:lpwstr>true</vt:lpwstr>
  </property>
  <property fmtid="{D5CDD505-2E9C-101B-9397-08002B2CF9AE}" pid="4" name="MSIP_Label_382c5201-1ce7-41e2-bc35-8f8dc05aa09a_SetDate">
    <vt:lpwstr>2026-03-25T06:11:24Z</vt:lpwstr>
  </property>
  <property fmtid="{D5CDD505-2E9C-101B-9397-08002B2CF9AE}" pid="5" name="MSIP_Label_382c5201-1ce7-41e2-bc35-8f8dc05aa09a_Method">
    <vt:lpwstr>Standard</vt:lpwstr>
  </property>
  <property fmtid="{D5CDD505-2E9C-101B-9397-08002B2CF9AE}" pid="6" name="MSIP_Label_382c5201-1ce7-41e2-bc35-8f8dc05aa09a_Name">
    <vt:lpwstr>DWS General - Public</vt:lpwstr>
  </property>
  <property fmtid="{D5CDD505-2E9C-101B-9397-08002B2CF9AE}" pid="7" name="MSIP_Label_382c5201-1ce7-41e2-bc35-8f8dc05aa09a_SiteId">
    <vt:lpwstr>c0491358-a254-4466-ab3d-ff428faeea29</vt:lpwstr>
  </property>
  <property fmtid="{D5CDD505-2E9C-101B-9397-08002B2CF9AE}" pid="8" name="MSIP_Label_382c5201-1ce7-41e2-bc35-8f8dc05aa09a_ActionId">
    <vt:lpwstr>659ecf5e-897e-4d34-ae9b-856b6076ab71</vt:lpwstr>
  </property>
  <property fmtid="{D5CDD505-2E9C-101B-9397-08002B2CF9AE}" pid="9" name="MSIP_Label_382c5201-1ce7-41e2-bc35-8f8dc05aa09a_ContentBits">
    <vt:lpwstr>0</vt:lpwstr>
  </property>
  <property fmtid="{D5CDD505-2E9C-101B-9397-08002B2CF9AE}" pid="10" name="MSIP_Label_382c5201-1ce7-41e2-bc35-8f8dc05aa09a_Tag">
    <vt:lpwstr>10, 3, 0, 1</vt:lpwstr>
  </property>
</Properties>
</file>